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Instrument Sans SemiBold"/>
      <p:regular r:id="rId29"/>
      <p:bold r:id="rId30"/>
      <p:italic r:id="rId31"/>
      <p:boldItalic r:id="rId32"/>
    </p:embeddedFont>
    <p:embeddedFont>
      <p:font typeface="Instrument Sans Medium"/>
      <p:regular r:id="rId33"/>
      <p:bold r:id="rId34"/>
      <p:italic r:id="rId35"/>
      <p:boldItalic r:id="rId36"/>
    </p:embeddedFont>
    <p:embeddedFont>
      <p:font typeface="Instrumen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strumentSansSemiBold-italic.fntdata"/><Relationship Id="rId30" Type="http://schemas.openxmlformats.org/officeDocument/2006/relationships/font" Target="fonts/InstrumentSansSemiBold-bold.fntdata"/><Relationship Id="rId33" Type="http://schemas.openxmlformats.org/officeDocument/2006/relationships/font" Target="fonts/InstrumentSansMedium-regular.fntdata"/><Relationship Id="rId32" Type="http://schemas.openxmlformats.org/officeDocument/2006/relationships/font" Target="fonts/InstrumentSansSemiBold-boldItalic.fntdata"/><Relationship Id="rId35" Type="http://schemas.openxmlformats.org/officeDocument/2006/relationships/font" Target="fonts/InstrumentSansMedium-italic.fntdata"/><Relationship Id="rId34" Type="http://schemas.openxmlformats.org/officeDocument/2006/relationships/font" Target="fonts/InstrumentSansMedium-bold.fntdata"/><Relationship Id="rId37" Type="http://schemas.openxmlformats.org/officeDocument/2006/relationships/font" Target="fonts/InstrumentSans-regular.fntdata"/><Relationship Id="rId36" Type="http://schemas.openxmlformats.org/officeDocument/2006/relationships/font" Target="fonts/InstrumentSansMedium-boldItalic.fntdata"/><Relationship Id="rId39" Type="http://schemas.openxmlformats.org/officeDocument/2006/relationships/font" Target="fonts/InstrumentSans-italic.fntdata"/><Relationship Id="rId38" Type="http://schemas.openxmlformats.org/officeDocument/2006/relationships/font" Target="fonts/Instrument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InstrumentSans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b0626bf5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b0626bf5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b0626bf525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b0626bf525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b0626bf525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b0626bf525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b0626bf525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b0626bf525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0626bf525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b0626bf525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0626bf52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0626bf52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0626bf52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b0626bf52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b0626bf525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b0626bf525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b0626bf525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b0626bf525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0626bf525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0626bf525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b0626bf525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b0626bf525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b0626bf52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b0626bf5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b0626bf525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b0626bf525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0626bf525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b0626bf525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b0626bf525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b0626bf525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b0626bf525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b0626bf525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0626bf52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b0626bf52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0626bf525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b0626bf525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0626bf525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0626bf525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0626bf525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b0626bf525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0626bf525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b0626bf525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b0626bf525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b0626bf525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b0626bf525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b0626bf525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41" name="Google Shape;141;p1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9" name="Google Shape;149;p13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3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5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63" name="Google Shape;163;p1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70" name="Google Shape;170;p16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5" name="Google Shape;185;p17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8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02" name="Google Shape;202;p18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6" name="Google Shape;216;p19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9" name="Google Shape;219;p19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2" name="Google Shape;222;p19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24" name="Google Shape;224;p19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2" name="Google Shape;252;p21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3" name="Google Shape;253;p21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4" name="Google Shape;254;p21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5" name="Google Shape;255;p21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6" name="Google Shape;256;p21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7" name="Google Shape;257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1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9" name="Google Shape;269;p22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0" name="Google Shape;270;p22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2" name="Google Shape;272;p2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4" name="Google Shape;274;p22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5" name="Google Shape;275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6" name="Google Shape;296;p25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297" name="Google Shape;297;p25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8" name="Google Shape;298;p25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25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2" name="Google Shape;302;p25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03" name="Google Shape;303;p25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6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0" name="Google Shape;310;p26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0" name="Google Shape;320;p2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1" name="Google Shape;321;p2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2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1" name="Google Shape;341;p29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2" name="Google Shape;342;p29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29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4" name="Google Shape;344;p29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5" name="Google Shape;345;p29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7" name="Google Shape;347;p29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8" name="Google Shape;348;p29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29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0" name="Google Shape;350;p29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1" name="Google Shape;351;p29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29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3" name="Google Shape;353;p29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7" name="Google Shape;3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6" name="Google Shape;36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71" name="Google Shape;371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76" name="Google Shape;37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1" name="Google Shape;391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5" name="Google Shape;395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06" name="Google Shape;406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" name="Google Shape;407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9" name="Google Shape;409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6" name="Google Shape;416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0" name="Google Shape;430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6" name="Google Shape;436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0" name="Google Shape;440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" name="Google Shape;441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7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7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7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7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7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8" name="Google Shape;88;p7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8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8" name="Google Shape;108;p8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3" name="Google Shape;113;p8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1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title"/>
          </p:nvPr>
        </p:nvSpPr>
        <p:spPr>
          <a:xfrm>
            <a:off x="291800" y="465200"/>
            <a:ext cx="8734200" cy="25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Evaluating the Robustness of Graph Neural Networks Against Text-Based Adversarial Attacks </a:t>
            </a:r>
            <a:endParaRPr sz="4900"/>
          </a:p>
        </p:txBody>
      </p:sp>
      <p:sp>
        <p:nvSpPr>
          <p:cNvPr id="460" name="Google Shape;460;p51"/>
          <p:cNvSpPr txBox="1"/>
          <p:nvPr/>
        </p:nvSpPr>
        <p:spPr>
          <a:xfrm>
            <a:off x="6408975" y="3402900"/>
            <a:ext cx="22356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Prepared by -</a:t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Sriram Hebbale </a:t>
            </a:r>
            <a:endParaRPr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Avviral Jain</a:t>
            </a:r>
            <a:endParaRPr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Siddhartha Gotur</a:t>
            </a:r>
            <a:endParaRPr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Metrics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14" name="Google Shape;514;p60"/>
          <p:cNvSpPr txBox="1"/>
          <p:nvPr/>
        </p:nvSpPr>
        <p:spPr>
          <a:xfrm>
            <a:off x="284700" y="1030625"/>
            <a:ext cx="82701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Model Robustness Metrics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Clean Accuracy</a:t>
            </a:r>
            <a:r>
              <a:rPr lang="en" sz="1100"/>
              <a:t>: Performance on unmodified test data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Attacked Accuracy</a:t>
            </a:r>
            <a:r>
              <a:rPr lang="en" sz="1100"/>
              <a:t>: Performance after adversarial perturbations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Accuracy Drop</a:t>
            </a:r>
            <a:r>
              <a:rPr lang="en" sz="1100"/>
              <a:t>: Difference between clean and attacked accuracy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Prediction Flip Rate</a:t>
            </a:r>
            <a:r>
              <a:rPr lang="en" sz="1100"/>
              <a:t>: Fraction of nodes whose prediction flips from correct to incorrect under attack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Embedding Perturbation Analysis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MSE</a:t>
            </a:r>
            <a:r>
              <a:rPr lang="en" sz="1100"/>
              <a:t>: Mean squared difference between clean and attacked embeddings (Unicode attacks)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L2 Distance</a:t>
            </a:r>
            <a:r>
              <a:rPr lang="en" sz="1100"/>
              <a:t>: Average Euclidean distance between embedding pairs (Unicode attacks)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Cosine Similarity</a:t>
            </a:r>
            <a:r>
              <a:rPr lang="en" sz="1100"/>
              <a:t>: Mean, median, and max similarity between clean and attacked embeddings (Unicode 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Results: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377025" y="1388175"/>
            <a:ext cx="82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50" y="1004954"/>
            <a:ext cx="4138425" cy="400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Homoglyph attack analysis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27" name="Google Shape;527;p62"/>
          <p:cNvSpPr txBox="1"/>
          <p:nvPr/>
        </p:nvSpPr>
        <p:spPr>
          <a:xfrm>
            <a:off x="377025" y="1388175"/>
            <a:ext cx="82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575" y="1287125"/>
            <a:ext cx="6493266" cy="29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Why homoglyph attacks succeed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377025" y="1388175"/>
            <a:ext cx="827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Both encoders are predominantly trained on English corpora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Out-of-vocabulary (OOV), forcing fragmentation into unknown character sequences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Mapped to distinct token IDs, producing entirely different embeddings despite visual identity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Real world scenarios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40" name="Google Shape;5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50" y="917100"/>
            <a:ext cx="3340029" cy="39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Why homoglyph attacks succeed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46" name="Google Shape;546;p65"/>
          <p:cNvSpPr txBox="1"/>
          <p:nvPr/>
        </p:nvSpPr>
        <p:spPr>
          <a:xfrm>
            <a:off x="377025" y="1388175"/>
            <a:ext cx="827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Both encoders are predominantly trained on English corpora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Out-of-vocabulary (OOV), forcing fragmentation into unknown character sequences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Mapped to distinct token IDs, producing entirely different embeddings despite visual identity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Experiment 2: Paraphrasing Attack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52" name="Google Shape;552;p66"/>
          <p:cNvSpPr txBox="1"/>
          <p:nvPr/>
        </p:nvSpPr>
        <p:spPr>
          <a:xfrm>
            <a:off x="377025" y="1388175"/>
            <a:ext cx="82701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Type 1: Direct Paraphrasing Attack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documents are rewritten using a</a:t>
            </a:r>
            <a:r>
              <a:rPr b="1" lang="en"/>
              <a:t> paraphrasing model</a:t>
            </a:r>
            <a:br>
              <a:rPr b="1" lang="en"/>
            </a:b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attack strengths evaluated: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Single-step paraphrasing:</a:t>
            </a:r>
            <a:br>
              <a:rPr b="1" lang="en"/>
            </a:br>
            <a:r>
              <a:rPr lang="en"/>
              <a:t> Original text paraphrased once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Two-step paraphrasing:</a:t>
            </a:r>
            <a:br>
              <a:rPr b="1" lang="en"/>
            </a:br>
            <a:r>
              <a:rPr lang="en"/>
              <a:t> Paraphrased output paraphrased again to compound semantic drift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Increases embedding perturbation while maintaining semantic consistency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58" name="Google Shape;558;p67"/>
          <p:cNvSpPr txBox="1"/>
          <p:nvPr/>
        </p:nvSpPr>
        <p:spPr>
          <a:xfrm>
            <a:off x="720950" y="788550"/>
            <a:ext cx="82701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Type 2: Back-Translation Attack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is translated to a </a:t>
            </a:r>
            <a:r>
              <a:rPr b="1" lang="en"/>
              <a:t>pivot language</a:t>
            </a:r>
            <a:r>
              <a:rPr lang="en"/>
              <a:t> and then translated back to English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Preserves meaning while introducing syntactic and lexical variation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Pivot languages evaluated: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Chinese (zh)</a:t>
            </a:r>
            <a:br>
              <a:rPr b="1" lang="en"/>
            </a:b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Hindi (hi)</a:t>
            </a:r>
            <a:br>
              <a:rPr b="1" lang="en"/>
            </a:b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German (de)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8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500"/>
              <a:t>Attack Application Protocol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564" name="Google Shape;564;p68"/>
          <p:cNvSpPr txBox="1"/>
          <p:nvPr/>
        </p:nvSpPr>
        <p:spPr>
          <a:xfrm>
            <a:off x="377025" y="1075500"/>
            <a:ext cx="8270100" cy="4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Attacks are applied </a:t>
            </a:r>
            <a:r>
              <a:rPr b="1" lang="en" sz="1500"/>
              <a:t>only to test nodes</a:t>
            </a:r>
            <a:r>
              <a:rPr lang="en" sz="1500"/>
              <a:t> (48,603); training and validation texts remain clean.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Attack generation is </a:t>
            </a:r>
            <a:r>
              <a:rPr b="1" lang="en" sz="1500"/>
              <a:t>deterministic</a:t>
            </a:r>
            <a:r>
              <a:rPr lang="en" sz="1500"/>
              <a:t>, using node IDs as random seeds.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modification, </a:t>
            </a:r>
            <a:r>
              <a:rPr b="1" lang="en" sz="1500"/>
              <a:t>all 169,343 documents</a:t>
            </a:r>
            <a:r>
              <a:rPr lang="en" sz="1500"/>
              <a:t> are re-encoded with the same sentence encoder.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hybrid feature matrix</a:t>
            </a:r>
            <a:r>
              <a:rPr lang="en" sz="1500"/>
              <a:t> is constructed: clean embeddings for train/validation nodes and attacked embeddings for test nodes.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b="1" lang="en" sz="1500"/>
              <a:t>pre-trained GNN</a:t>
            </a:r>
            <a:r>
              <a:rPr lang="en" sz="1500"/>
              <a:t> is evaluated directly, with </a:t>
            </a:r>
            <a:r>
              <a:rPr b="1" lang="en" sz="1500"/>
              <a:t>no retraining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3000"/>
              <a:t>Metrics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0" name="Google Shape;570;p69"/>
          <p:cNvSpPr txBox="1"/>
          <p:nvPr/>
        </p:nvSpPr>
        <p:spPr>
          <a:xfrm>
            <a:off x="377025" y="1388175"/>
            <a:ext cx="82701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Clean Test Accuracy:</a:t>
            </a:r>
            <a:r>
              <a:rPr lang="en" sz="1500"/>
              <a:t> Baseline performance on the unmodified test set.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Attacked Test Accuracy:</a:t>
            </a:r>
            <a:r>
              <a:rPr lang="en" sz="1500"/>
              <a:t> Performance after applying adversarial perturbations.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Accuracy Drop (ΔAcc):</a:t>
            </a:r>
            <a:r>
              <a:rPr lang="en" sz="1500"/>
              <a:t> Absolute difference between clean and attacked accuracy.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Prediction Flip Rate:</a:t>
            </a:r>
            <a:r>
              <a:rPr lang="en" sz="1500"/>
              <a:t> Percentage of test nodes whose predictions change from correct to incorrect under attack.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66" name="Google Shape;466;p52"/>
          <p:cNvSpPr txBox="1"/>
          <p:nvPr/>
        </p:nvSpPr>
        <p:spPr>
          <a:xfrm>
            <a:off x="407125" y="1440225"/>
            <a:ext cx="80670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Challenging the Robustness of Text-Attributed GNNs: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Graphs?</a:t>
            </a:r>
            <a:r>
              <a:rPr lang="en"/>
              <a:t> Graph-structured learning is everywhere today! It's the go-to way to understand </a:t>
            </a:r>
            <a:r>
              <a:rPr b="1" lang="en"/>
              <a:t>relational data</a:t>
            </a:r>
            <a:r>
              <a:rPr lang="en"/>
              <a:t> in complex systems like: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Citation networks (papers citing each other)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media feeds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Recommendation engines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Adding Layers:</a:t>
            </a:r>
            <a:r>
              <a:rPr lang="en"/>
              <a:t> But real-world nodes come with rich </a:t>
            </a:r>
            <a:r>
              <a:rPr b="1" lang="en"/>
              <a:t>textual content</a:t>
            </a:r>
            <a:r>
              <a:rPr lang="en"/>
              <a:t> (abstracts, user posts, descriptions).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 Neural Networks (GNNs)</a:t>
            </a:r>
            <a:r>
              <a:rPr lang="en"/>
              <a:t> are great at blending the graph structure with these node features to solve classification and prediction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Results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576" name="Google Shape;5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50" y="1308692"/>
            <a:ext cx="6649450" cy="344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Results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582" name="Google Shape;5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075" y="324038"/>
            <a:ext cx="46958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275" y="3086100"/>
            <a:ext cx="53054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2"/>
          <p:cNvSpPr txBox="1"/>
          <p:nvPr/>
        </p:nvSpPr>
        <p:spPr>
          <a:xfrm>
            <a:off x="377025" y="208650"/>
            <a:ext cx="82701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Vulnerability to Semantics-Preserving Attacks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GNNs with text embeddings are </a:t>
            </a:r>
            <a:r>
              <a:rPr b="1" lang="en"/>
              <a:t>highly vulnerable</a:t>
            </a:r>
            <a:r>
              <a:rPr lang="en"/>
              <a:t> to semantic-preserving paraphrases.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</a:t>
            </a:r>
            <a:r>
              <a:rPr b="1" lang="en"/>
              <a:t>single-step paraphrasing</a:t>
            </a:r>
            <a:r>
              <a:rPr lang="en"/>
              <a:t> causes a substantial number of prediction flips.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Vulnerable to </a:t>
            </a:r>
            <a:r>
              <a:rPr b="1" lang="en"/>
              <a:t>surface-level phrasing</a:t>
            </a:r>
            <a:r>
              <a:rPr lang="en"/>
              <a:t>, not semantic meaning.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Effect of Attack Strength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Performance degrades </a:t>
            </a:r>
            <a:r>
              <a:rPr b="1" lang="en"/>
              <a:t>consistently</a:t>
            </a:r>
            <a:r>
              <a:rPr lang="en"/>
              <a:t> from one-step to two-step paraphrasing.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Stronger attacks yield </a:t>
            </a:r>
            <a:r>
              <a:rPr b="1" lang="en"/>
              <a:t>high cosine similarity</a:t>
            </a:r>
            <a:r>
              <a:rPr lang="en"/>
              <a:t>, yet incorrect predictions.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Reveals a </a:t>
            </a:r>
            <a:r>
              <a:rPr b="1" lang="en"/>
              <a:t>decoupling between semantic similarity and predictive consistency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Limitations</a:t>
            </a:r>
            <a:endParaRPr b="1" i="1" sz="3000">
              <a:solidFill>
                <a:schemeClr val="lt1"/>
              </a:solidFill>
            </a:endParaRPr>
          </a:p>
        </p:txBody>
      </p:sp>
      <p:pic>
        <p:nvPicPr>
          <p:cNvPr id="594" name="Google Shape;5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750" y="1012050"/>
            <a:ext cx="4358476" cy="3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/>
          <p:nvPr/>
        </p:nvSpPr>
        <p:spPr>
          <a:xfrm>
            <a:off x="407125" y="474750"/>
            <a:ext cx="8067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Graphs can be attacked in two ways we look at: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Structural Attacks (e.g: changing the edges, etc)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Textual Attacks: (attacking the text in the nodes)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textual attacks that we pursue were of two types: 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Unicode injection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Paraphrasing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Dataset and Preprocessing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284700" y="1209375"/>
            <a:ext cx="82701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Dataset:</a:t>
            </a:r>
            <a:r>
              <a:rPr lang="en" sz="1800"/>
              <a:t> OGBN-ArXiv (Hu et al., 2020)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Domain:</a:t>
            </a:r>
            <a:r>
              <a:rPr lang="en" sz="1800"/>
              <a:t> Citation network of Computer Science papers from Microsoft Academic Graph (MAG)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Scale:</a:t>
            </a:r>
            <a:r>
              <a:rPr lang="en" sz="1800"/>
              <a:t> 169,343 papers (nodes)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Graph Structure:</a:t>
            </a:r>
            <a:r>
              <a:rPr lang="en" sz="1800"/>
              <a:t> Directed edges represent citation links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Task:</a:t>
            </a:r>
            <a:r>
              <a:rPr lang="en" sz="1800"/>
              <a:t> Node classification into 40 subject areas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 Split (official):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Training: 90,941 nodes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Validation: 29,799 nodes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Test: 48,603 nodes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Text Encoding Pipeline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284700" y="1209375"/>
            <a:ext cx="84912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 Text Encoding Pipeline and GNN Training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Objective:</a:t>
            </a:r>
            <a:r>
              <a:rPr lang="en" sz="1700"/>
              <a:t> Generate node features from text and train a Graph Neural Network (GNN)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Approach:</a:t>
            </a:r>
            <a:endParaRPr b="1"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 pretrained sentence embedding models to encode paper text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 embeddings as input features for GNN training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89" name="Google Shape;489;p56"/>
          <p:cNvSpPr txBox="1"/>
          <p:nvPr/>
        </p:nvSpPr>
        <p:spPr>
          <a:xfrm>
            <a:off x="284700" y="286200"/>
            <a:ext cx="8270100" cy="4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Text Encoders Evaluated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all-MiniLM-L6-v2 (384-dim):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Lightweight SBERT model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all-MiniLM-L12-v2 (384-dim):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Larger MiniLM variant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Used for initial screening only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all-mpnet-base-v2 (768-dim):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State-of-the-art SBERT model based on MPNet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paraphrase-multilingual-mpnet-base-v2 (768-dim):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Multilingual MPNet variant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Used for initial screening only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intfloat/e5-base-v2 (768-dim):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State-of-the-art LLM-based embedding model</a:t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Baseline performances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377025" y="1388175"/>
            <a:ext cx="82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0" y="1849875"/>
            <a:ext cx="8270101" cy="125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Experiment 1: Unicode Injection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02" name="Google Shape;502;p58"/>
          <p:cNvSpPr txBox="1"/>
          <p:nvPr/>
        </p:nvSpPr>
        <p:spPr>
          <a:xfrm>
            <a:off x="377025" y="1388175"/>
            <a:ext cx="827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Attempt 1 :  injecting ex : ‘\u0061’ etc at different rates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Changes we tried implementing :</a:t>
            </a:r>
            <a:endParaRPr b="1"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Homoglyph attack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Currency characters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Emoji insertion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AutoNum type="arabicPeriod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Mixed script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/>
        </p:nvSpPr>
        <p:spPr>
          <a:xfrm>
            <a:off x="284700" y="286200"/>
            <a:ext cx="857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Attack application: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377025" y="1388175"/>
            <a:ext cx="8270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Only test set was attacked (48,603 nodes)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b="1"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Attack rates : </a:t>
            </a: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15 %, 25 %, 35 %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Char char="●"/>
            </a:pPr>
            <a:r>
              <a:rPr lang="en" sz="18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Pretrained models are loaded and evaluated on attacked test set</a:t>
            </a:r>
            <a:endParaRPr sz="18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